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9" r:id="rId5"/>
    <p:sldMasterId id="2147483780" r:id="rId6"/>
    <p:sldMasterId id="2147483781" r:id="rId7"/>
    <p:sldMasterId id="214748378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</p:sldIdLst>
  <p:sldSz cy="13716000" cx="24377650"/>
  <p:notesSz cx="6858000" cy="9144000"/>
  <p:embeddedFontLst>
    <p:embeddedFont>
      <p:font typeface="Roboto Thin"/>
      <p:regular r:id="rId27"/>
      <p:bold r:id="rId28"/>
      <p:italic r:id="rId29"/>
      <p:boldItalic r:id="rId30"/>
    </p:embeddedFont>
    <p:embeddedFont>
      <p:font typeface="Roboto Black"/>
      <p:bold r:id="rId31"/>
      <p:boldItalic r:id="rId32"/>
    </p:embeddedFont>
    <p:embeddedFont>
      <p:font typeface="Roboto Medium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Amatic SC"/>
      <p:regular r:id="rId41"/>
      <p:bold r:id="rId42"/>
    </p:embeddedFont>
    <p:embeddedFont>
      <p:font typeface="Inconsolata"/>
      <p:regular r:id="rId43"/>
      <p:bold r:id="rId44"/>
    </p:embeddedFont>
    <p:embeddedFont>
      <p:font typeface="Poppins"/>
      <p:regular r:id="rId45"/>
      <p:bold r:id="rId46"/>
      <p:italic r:id="rId47"/>
      <p:boldItalic r:id="rId48"/>
    </p:embeddedFont>
    <p:embeddedFont>
      <p:font typeface="Lato Light"/>
      <p:regular r:id="rId49"/>
      <p:bold r:id="rId50"/>
      <p:italic r:id="rId51"/>
      <p:boldItalic r:id="rId52"/>
    </p:embeddedFont>
    <p:embeddedFont>
      <p:font typeface="Poppins Medium"/>
      <p:regular r:id="rId53"/>
      <p:bold r:id="rId54"/>
      <p:italic r:id="rId55"/>
      <p:boldItalic r:id="rId56"/>
    </p:embeddedFont>
    <p:embeddedFont>
      <p:font typeface="Roboto Light"/>
      <p:regular r:id="rId57"/>
      <p:bold r:id="rId58"/>
      <p:italic r:id="rId59"/>
      <p:boldItalic r:id="rId60"/>
    </p:embeddedFont>
    <p:embeddedFont>
      <p:font typeface="Helvetica Neue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F4291D-9BC2-4652-9FDF-759EA9D354C6}">
  <a:tblStyle styleId="{DCF4291D-9BC2-4652-9FDF-759EA9D354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AmaticSC-bold.fntdata"/><Relationship Id="rId41" Type="http://schemas.openxmlformats.org/officeDocument/2006/relationships/font" Target="fonts/AmaticSC-regular.fntdata"/><Relationship Id="rId44" Type="http://schemas.openxmlformats.org/officeDocument/2006/relationships/font" Target="fonts/Inconsolata-bold.fntdata"/><Relationship Id="rId43" Type="http://schemas.openxmlformats.org/officeDocument/2006/relationships/font" Target="fonts/Inconsolata-regular.fntdata"/><Relationship Id="rId46" Type="http://schemas.openxmlformats.org/officeDocument/2006/relationships/font" Target="fonts/Poppins-bold.fntdata"/><Relationship Id="rId45" Type="http://schemas.openxmlformats.org/officeDocument/2006/relationships/font" Target="fonts/Poppi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Poppins-boldItalic.fntdata"/><Relationship Id="rId47" Type="http://schemas.openxmlformats.org/officeDocument/2006/relationships/font" Target="fonts/Poppins-italic.fntdata"/><Relationship Id="rId49" Type="http://schemas.openxmlformats.org/officeDocument/2006/relationships/font" Target="fonts/Lato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RobotoBlack-bold.fntdata"/><Relationship Id="rId30" Type="http://schemas.openxmlformats.org/officeDocument/2006/relationships/font" Target="fonts/RobotoThin-boldItalic.fntdata"/><Relationship Id="rId33" Type="http://schemas.openxmlformats.org/officeDocument/2006/relationships/font" Target="fonts/RobotoMedium-regular.fntdata"/><Relationship Id="rId32" Type="http://schemas.openxmlformats.org/officeDocument/2006/relationships/font" Target="fonts/RobotoBlack-boldItalic.fntdata"/><Relationship Id="rId35" Type="http://schemas.openxmlformats.org/officeDocument/2006/relationships/font" Target="fonts/RobotoMedium-italic.fntdata"/><Relationship Id="rId34" Type="http://schemas.openxmlformats.org/officeDocument/2006/relationships/font" Target="fonts/RobotoMedium-bold.fntdata"/><Relationship Id="rId37" Type="http://schemas.openxmlformats.org/officeDocument/2006/relationships/font" Target="fonts/Roboto-regular.fntdata"/><Relationship Id="rId36" Type="http://schemas.openxmlformats.org/officeDocument/2006/relationships/font" Target="fonts/RobotoMedium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62" Type="http://schemas.openxmlformats.org/officeDocument/2006/relationships/font" Target="fonts/HelveticaNeue-bold.fntdata"/><Relationship Id="rId61" Type="http://schemas.openxmlformats.org/officeDocument/2006/relationships/font" Target="fonts/HelveticaNeue-regular.fntdata"/><Relationship Id="rId20" Type="http://schemas.openxmlformats.org/officeDocument/2006/relationships/slide" Target="slides/slide11.xml"/><Relationship Id="rId64" Type="http://schemas.openxmlformats.org/officeDocument/2006/relationships/font" Target="fonts/HelveticaNeue-boldItalic.fntdata"/><Relationship Id="rId63" Type="http://schemas.openxmlformats.org/officeDocument/2006/relationships/font" Target="fonts/HelveticaNeue-italic.fntdata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60" Type="http://schemas.openxmlformats.org/officeDocument/2006/relationships/font" Target="fonts/RobotoLight-boldItalic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font" Target="fonts/RobotoThin-bold.fntdata"/><Relationship Id="rId27" Type="http://schemas.openxmlformats.org/officeDocument/2006/relationships/font" Target="fonts/RobotoThin-regular.fntdata"/><Relationship Id="rId29" Type="http://schemas.openxmlformats.org/officeDocument/2006/relationships/font" Target="fonts/RobotoThin-italic.fntdata"/><Relationship Id="rId51" Type="http://schemas.openxmlformats.org/officeDocument/2006/relationships/font" Target="fonts/LatoLight-italic.fntdata"/><Relationship Id="rId50" Type="http://schemas.openxmlformats.org/officeDocument/2006/relationships/font" Target="fonts/LatoLight-bold.fntdata"/><Relationship Id="rId53" Type="http://schemas.openxmlformats.org/officeDocument/2006/relationships/font" Target="fonts/PoppinsMedium-regular.fntdata"/><Relationship Id="rId52" Type="http://schemas.openxmlformats.org/officeDocument/2006/relationships/font" Target="fonts/LatoLight-boldItalic.fntdata"/><Relationship Id="rId11" Type="http://schemas.openxmlformats.org/officeDocument/2006/relationships/slide" Target="slides/slide2.xml"/><Relationship Id="rId55" Type="http://schemas.openxmlformats.org/officeDocument/2006/relationships/font" Target="fonts/PoppinsMedium-italic.fntdata"/><Relationship Id="rId10" Type="http://schemas.openxmlformats.org/officeDocument/2006/relationships/slide" Target="slides/slide1.xml"/><Relationship Id="rId54" Type="http://schemas.openxmlformats.org/officeDocument/2006/relationships/font" Target="fonts/PoppinsMedium-bold.fntdata"/><Relationship Id="rId13" Type="http://schemas.openxmlformats.org/officeDocument/2006/relationships/slide" Target="slides/slide4.xml"/><Relationship Id="rId57" Type="http://schemas.openxmlformats.org/officeDocument/2006/relationships/font" Target="fonts/RobotoLight-regular.fntdata"/><Relationship Id="rId12" Type="http://schemas.openxmlformats.org/officeDocument/2006/relationships/slide" Target="slides/slide3.xml"/><Relationship Id="rId56" Type="http://schemas.openxmlformats.org/officeDocument/2006/relationships/font" Target="fonts/PoppinsMedium-boldItalic.fntdata"/><Relationship Id="rId15" Type="http://schemas.openxmlformats.org/officeDocument/2006/relationships/slide" Target="slides/slide6.xml"/><Relationship Id="rId59" Type="http://schemas.openxmlformats.org/officeDocument/2006/relationships/font" Target="fonts/RobotoLight-italic.fntdata"/><Relationship Id="rId14" Type="http://schemas.openxmlformats.org/officeDocument/2006/relationships/slide" Target="slides/slide5.xml"/><Relationship Id="rId58" Type="http://schemas.openxmlformats.org/officeDocument/2006/relationships/font" Target="fonts/RobotoLight-bold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f47acfdbac_4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f47acfdbac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gf47acfdbac_4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gf47acfdbac_4_2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8" name="Google Shape;2408;gf47acfdbac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gf47acfdbac_4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6" name="Google Shape;2416;gf47acfdbac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f47acfdbac_4_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4" name="Google Shape;2424;gf47acfdbac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0" name="Google Shape;2440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7" name="Google Shape;2447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8bd883d690_0_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" name="Google Shape;2454;g8bd883d69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883d690_5_3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883d690_5_3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8bd883d690_0_4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8bd883d6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1.png"/><Relationship Id="rId3" Type="http://schemas.openxmlformats.org/officeDocument/2006/relationships/image" Target="../media/image222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105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8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6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27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5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10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6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45.png"/><Relationship Id="rId4" Type="http://schemas.openxmlformats.org/officeDocument/2006/relationships/image" Target="../media/image12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6" name="Google Shape;1596;p10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8" name="Google Shape;1598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10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4" name="Google Shape;1604;p104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9" name="Google Shape;1609;p104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4" name="Google Shape;1614;p104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9" name="Google Shape;1619;p104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4" name="Google Shape;1624;p104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9" name="Google Shape;1629;p104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4" name="Google Shape;1634;p104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7" name="Google Shape;1637;p10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9" name="Google Shape;1639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10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6" name="Google Shape;1646;p105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1" name="Google Shape;1651;p105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105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1" name="Google Shape;1661;p105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6" name="Google Shape;1666;p105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105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6" name="Google Shape;1676;p105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1" name="Google Shape;1681;p105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4" name="Google Shape;1684;p10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10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106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8" name="Google Shape;1698;p106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3" name="Google Shape;1703;p106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8" name="Google Shape;1708;p106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3" name="Google Shape;1713;p106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8" name="Google Shape;1718;p106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3" name="Google Shape;1723;p106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8" name="Google Shape;1728;p106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31" name="Google Shape;1731;p10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3" name="Google Shape;1733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5" name="Google Shape;1735;p10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07"/>
          <p:cNvSpPr txBox="1"/>
          <p:nvPr>
            <p:ph idx="3" type="subTitle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07"/>
          <p:cNvSpPr txBox="1"/>
          <p:nvPr>
            <p:ph idx="4" type="subTitle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0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5" name="Google Shape;1755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7" name="Google Shape;1757;p10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8" name="Google Shape;1758;p108"/>
          <p:cNvSpPr txBox="1"/>
          <p:nvPr>
            <p:ph idx="2" type="subTitle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08"/>
          <p:cNvSpPr txBox="1"/>
          <p:nvPr>
            <p:ph idx="3" type="subTitle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66" name="Google Shape;1766;p10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10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09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7" name="Google Shape;1787;p109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8" name="Google Shape;1788;p109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9" name="Google Shape;1789;p109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0" name="Google Shape;1790;p109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4" name="Google Shape;1794;p11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11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9" name="Google Shape;1799;p110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10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4" name="Google Shape;1804;p110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5" name="Google Shape;1805;p110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3" name="Google Shape;1813;p11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5" name="Google Shape;1815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11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8" name="Google Shape;1818;p111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11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3" name="Google Shape;1823;p111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4" name="Google Shape;1824;p111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1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2" name="Google Shape;1832;p11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4" name="Google Shape;1834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6" name="Google Shape;1836;p11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7" name="Google Shape;1837;p112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12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2" name="Google Shape;1842;p112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3" name="Google Shape;1843;p112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1" name="Google Shape;1851;p1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3" name="Google Shape;1853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5" name="Google Shape;1855;p1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6" name="Google Shape;1856;p11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1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1" name="Google Shape;1861;p11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2" name="Google Shape;1862;p11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0" name="Google Shape;1870;p11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2" name="Google Shape;1872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4" name="Google Shape;1874;p1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5" name="Google Shape;1875;p114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1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0" name="Google Shape;1880;p114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1" name="Google Shape;1881;p114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1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1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2" name="Google Shape;1892;p11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4" name="Google Shape;1894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6" name="Google Shape;1896;p11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7" name="Google Shape;1897;p115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15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2" name="Google Shape;1902;p115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3" name="Google Shape;1903;p115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15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4" name="Google Shape;1914;p1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1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9" name="Google Shape;1919;p116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16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4" name="Google Shape;1924;p116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5" name="Google Shape;1925;p116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16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36" name="Google Shape;1936;p11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8" name="Google Shape;1938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0" name="Google Shape;1940;p1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1" name="Google Shape;1941;p11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6" name="Google Shape;1946;p11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7" name="Google Shape;1947;p11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58" name="Google Shape;1958;p1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0" name="Google Shape;1960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2" name="Google Shape;1962;p1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3" name="Google Shape;1963;p118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8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0" name="Google Shape;1970;p118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1" name="Google Shape;1971;p118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2" name="Google Shape;1972;p118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3" name="Google Shape;1973;p118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3" name="Google Shape;1983;p11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5" name="Google Shape;1985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7" name="Google Shape;1987;p1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8" name="Google Shape;1988;p119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19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5" name="Google Shape;1995;p119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6" name="Google Shape;1996;p119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7" name="Google Shape;1997;p119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8" name="Google Shape;1998;p119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2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8" name="Google Shape;2008;p12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0" name="Google Shape;2010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2" name="Google Shape;2012;p12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3" name="Google Shape;2013;p120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120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0" name="Google Shape;2020;p120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1" name="Google Shape;2021;p120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2" name="Google Shape;2022;p120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3" name="Google Shape;2023;p120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2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3" name="Google Shape;2033;p12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5" name="Google Shape;2035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7" name="Google Shape;2037;p12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8" name="Google Shape;2038;p12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2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5" name="Google Shape;2045;p12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6" name="Google Shape;2046;p12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7" name="Google Shape;2047;p12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8" name="Google Shape;2048;p12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58" name="Google Shape;2058;p12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0" name="Google Shape;2060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2" name="Google Shape;2062;p12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3" name="Google Shape;2063;p122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22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22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22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122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22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22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6" name="Google Shape;2086;p1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8" name="Google Shape;2088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0" name="Google Shape;2090;p1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1" name="Google Shape;2091;p123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23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23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23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23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23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23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4" name="Google Shape;2114;p1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6" name="Google Shape;2116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8" name="Google Shape;2118;p1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9" name="Google Shape;2119;p124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24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24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24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24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24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24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1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2" name="Google Shape;2142;p1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4" name="Google Shape;2144;p1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6" name="Google Shape;2146;p1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7" name="Google Shape;2147;p12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2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2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2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2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2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2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69" name="Google Shape;2169;p1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1" name="Google Shape;2171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3" name="Google Shape;2173;p1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6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26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6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26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26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26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26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26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0" name="Google Shape;2200;p1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2" name="Google Shape;2202;p1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4" name="Google Shape;2204;p1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27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127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27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27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27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27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27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127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1" name="Google Shape;2231;p1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3" name="Google Shape;2233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5" name="Google Shape;2235;p1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28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28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28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28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28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28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28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28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2" name="Google Shape;2262;p1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4" name="Google Shape;2264;p1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6" name="Google Shape;2266;p1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2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2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2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2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2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2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29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2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/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94" name="Google Shape;2294;p1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1" name="Google Shape;1321;p84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2" name="Google Shape;1322;p84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0" name="Google Shape;1330;p8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1" name="Google Shape;1331;p8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0" name="Google Shape;1340;p8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1" name="Google Shape;1341;p8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1" name="Google Shape;1351;p8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2" name="Google Shape;1352;p8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7" name="Google Shape;1357;p88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3" name="Google Shape;1363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7" name="Google Shape;1367;p9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9" name="Google Shape;1369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1" name="Google Shape;1371;p9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2" name="Google Shape;1372;p90"/>
          <p:cNvSpPr txBox="1"/>
          <p:nvPr>
            <p:ph idx="3" type="body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6" name="Google Shape;1376;p91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7" name="Google Shape;1377;p91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8" name="Google Shape;1378;p91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9" name="Google Shape;1379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2" name="Google Shape;1382;p91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8" name="Google Shape;1408;p94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4" name="Google Shape;1414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5" name="Google Shape;1415;p95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7" name="Google Shape;1417;p95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8" name="Google Shape;1418;p9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5" name="Google Shape;1425;p96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1" name="Google Shape;1431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3" name="Google Shape;1433;p97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34" name="Google Shape;1434;p97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5" name="Google Shape;1435;p97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9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9" name="Google Shape;1449;p98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2" name="Google Shape;1452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6" name="Google Shape;1456;p99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99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9" name="Google Shape;1459;p9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63" name="Google Shape;1463;p10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5" name="Google Shape;1465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7" name="Google Shape;1467;p10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100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00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5" name="Google Shape;1485;p100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6" name="Google Shape;1486;p100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0" name="Google Shape;1490;p10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2" name="Google Shape;1492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4" name="Google Shape;1494;p10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7" name="Google Shape;1507;p101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01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2" name="Google Shape;1512;p101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3" name="Google Shape;1513;p101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01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22" name="Google Shape;1522;p10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4" name="Google Shape;1524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6" name="Google Shape;1526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0" name="Google Shape;1530;p10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1" name="Google Shape;1551;p102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2" name="Google Shape;1552;p102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3" name="Google Shape;1553;p102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4" name="Google Shape;1554;p102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5" name="Google Shape;1555;p102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0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9" name="Google Shape;1559;p10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1" name="Google Shape;1561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10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103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8" name="Google Shape;1588;p103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9" name="Google Shape;1589;p103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0" name="Google Shape;1590;p103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1" name="Google Shape;1591;p10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2" name="Google Shape;1592;p103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5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theme" Target="../theme/theme3.xml"/><Relationship Id="rId21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9.xml"/><Relationship Id="rId42" Type="http://schemas.openxmlformats.org/officeDocument/2006/relationships/slideLayout" Target="../slideLayouts/slideLayout121.xml"/><Relationship Id="rId41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123.xml"/><Relationship Id="rId43" Type="http://schemas.openxmlformats.org/officeDocument/2006/relationships/slideLayout" Target="../slideLayouts/slideLayout122.xml"/><Relationship Id="rId46" Type="http://schemas.openxmlformats.org/officeDocument/2006/relationships/slideLayout" Target="../slideLayouts/slideLayout125.xml"/><Relationship Id="rId45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48" Type="http://schemas.openxmlformats.org/officeDocument/2006/relationships/slideLayout" Target="../slideLayouts/slideLayout127.xml"/><Relationship Id="rId47" Type="http://schemas.openxmlformats.org/officeDocument/2006/relationships/slideLayout" Target="../slideLayouts/slideLayout126.xml"/><Relationship Id="rId49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11.xml"/><Relationship Id="rId35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13.xml"/><Relationship Id="rId37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18.xml"/><Relationship Id="rId38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130.xml"/><Relationship Id="rId50" Type="http://schemas.openxmlformats.org/officeDocument/2006/relationships/slideLayout" Target="../slideLayouts/slideLayout129.xml"/><Relationship Id="rId53" Type="http://schemas.openxmlformats.org/officeDocument/2006/relationships/theme" Target="../theme/theme4.xml"/><Relationship Id="rId5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2.png"/><Relationship Id="rId4" Type="http://schemas.openxmlformats.org/officeDocument/2006/relationships/image" Target="../media/image2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/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7" name="Google Shape;2327;p13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1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3" name="Google Shape;2403;p1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4" name="Google Shape;2404;p145"/>
          <p:cNvPicPr preferRelativeResize="0"/>
          <p:nvPr/>
        </p:nvPicPr>
        <p:blipFill rotWithShape="1">
          <a:blip r:embed="rId3">
            <a:alphaModFix/>
          </a:blip>
          <a:srcRect b="6700" l="0" r="0" t="48864"/>
          <a:stretch/>
        </p:blipFill>
        <p:spPr>
          <a:xfrm>
            <a:off x="3120625" y="5170650"/>
            <a:ext cx="17328450" cy="61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p1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Contents of wp-config.php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1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Weak passwords in the database users tables</a:t>
            </a:r>
            <a:endParaRPr/>
          </a:p>
        </p:txBody>
      </p:sp>
      <p:sp>
        <p:nvSpPr>
          <p:cNvPr id="2411" name="Google Shape;2411;p1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2" name="Google Shape;2412;p146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Table users contained hashed passwords.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We used John the Ripper to crack the Wordpress password for Steven.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13" name="Google Shape;2413;p146"/>
          <p:cNvPicPr preferRelativeResize="0"/>
          <p:nvPr/>
        </p:nvPicPr>
        <p:blipFill rotWithShape="1">
          <a:blip r:embed="rId3">
            <a:alphaModFix/>
          </a:blip>
          <a:srcRect b="0" l="0" r="56905" t="73923"/>
          <a:stretch/>
        </p:blipFill>
        <p:spPr>
          <a:xfrm>
            <a:off x="2909725" y="6223875"/>
            <a:ext cx="14374375" cy="52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1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John the Ripper screenshot</a:t>
            </a:r>
            <a:endParaRPr/>
          </a:p>
        </p:txBody>
      </p:sp>
      <p:sp>
        <p:nvSpPr>
          <p:cNvPr id="2419" name="Google Shape;2419;p1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0" name="Google Shape;2420;p147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Table users contained hashed passwords.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We used John the Ripper to crack the Wordpress password for Steven.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21" name="Google Shape;2421;p147"/>
          <p:cNvPicPr preferRelativeResize="0"/>
          <p:nvPr/>
        </p:nvPicPr>
        <p:blipFill rotWithShape="1">
          <a:blip r:embed="rId3">
            <a:alphaModFix/>
          </a:blip>
          <a:srcRect b="0" l="0" r="0" t="72994"/>
          <a:stretch/>
        </p:blipFill>
        <p:spPr>
          <a:xfrm>
            <a:off x="2046175" y="6567850"/>
            <a:ext cx="20901925" cy="5572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User Steven had Sudo privileges to run Python</a:t>
            </a:r>
            <a:endParaRPr/>
          </a:p>
        </p:txBody>
      </p:sp>
      <p:sp>
        <p:nvSpPr>
          <p:cNvPr id="2427" name="Google Shape;2427;p1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8" name="Google Shape;2428;p14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User steven has sudo access to python and python has access to shell.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29" name="Google Shape;242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575" y="4034125"/>
            <a:ext cx="15569150" cy="91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p14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436" name="Google Shape;2436;p149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37" name="Google Shape;2437;p149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1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User Enumeration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3" name="Google Shape;2443;p1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4" name="Google Shape;2444;p150"/>
          <p:cNvSpPr txBox="1"/>
          <p:nvPr>
            <p:ph idx="3" type="body"/>
          </p:nvPr>
        </p:nvSpPr>
        <p:spPr>
          <a:xfrm>
            <a:off x="482200" y="2295400"/>
            <a:ext cx="23163900" cy="11045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WHEN count() GROUPED OVER top 5 ‘http.response.status_code’ IS ABOVE 400 FOR THE LAST 5 minutes.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http.response.status_code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IS ABOVE 400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A tool by the name of “gobuster” could also be used to brute force URIs as well as files and directories. Although it is noisy and would probably be detected. 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1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</a:t>
            </a:r>
            <a:r>
              <a:rPr lang="en-US"/>
              <a:t> of Directory/File Traversal</a:t>
            </a:r>
            <a:endParaRPr/>
          </a:p>
        </p:txBody>
      </p:sp>
      <p:sp>
        <p:nvSpPr>
          <p:cNvPr id="2450" name="Google Shape;2450;p1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1" name="Google Shape;2451;p151"/>
          <p:cNvSpPr txBox="1"/>
          <p:nvPr>
            <p:ph idx="3" type="body"/>
          </p:nvPr>
        </p:nvSpPr>
        <p:spPr>
          <a:xfrm>
            <a:off x="616150" y="2295400"/>
            <a:ext cx="23030100" cy="10923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</a:t>
            </a:r>
            <a:r>
              <a:rPr lang="en-US" sz="4400">
                <a:solidFill>
                  <a:schemeClr val="dk1"/>
                </a:solidFill>
              </a:rPr>
              <a:t>lerts detect this exploit? 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WHEN max() OF system.process.cpu.total.pct OVER all documents IS ABOVE 0.5 FOR THE LAST 5 minutes. 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system.process.cpu.total.pct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</a:t>
            </a:r>
            <a:r>
              <a:rPr lang="en-US" sz="4400">
                <a:solidFill>
                  <a:schemeClr val="dk1"/>
                </a:solidFill>
              </a:rPr>
              <a:t>resholds do they fire at?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IS ABOVE 0.5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The command “nmap -sV -sS 192.168.1.115” could be used to give a more detailed search for openings to be exploited.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1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</a:t>
            </a:r>
            <a:r>
              <a:rPr lang="en-US"/>
              <a:t> Local File Inclusion</a:t>
            </a:r>
            <a:endParaRPr/>
          </a:p>
        </p:txBody>
      </p:sp>
      <p:sp>
        <p:nvSpPr>
          <p:cNvPr id="2457" name="Google Shape;2457;p1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8" name="Google Shape;2458;p152"/>
          <p:cNvSpPr txBox="1"/>
          <p:nvPr>
            <p:ph idx="3" type="body"/>
          </p:nvPr>
        </p:nvSpPr>
        <p:spPr>
          <a:xfrm>
            <a:off x="642950" y="2295400"/>
            <a:ext cx="23003100" cy="10658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WHEN sum() OF http.request.bytes OVER all documents IS ABOVE 3500 FOR THE LAST 1 minute. 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http.request.bytes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IS ABOVE 3500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Limitation of files to remain under the 3500 threshold.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5" name="Google Shape;2335;p1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6" name="Google Shape;2336;p1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37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Network Topology &amp; Critical Vulnerabilities</a:t>
            </a:r>
            <a:endParaRPr b="1"/>
          </a:p>
        </p:txBody>
      </p:sp>
      <p:sp>
        <p:nvSpPr>
          <p:cNvPr id="2338" name="Google Shape;2338;p137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Exploits Used</a:t>
            </a:r>
            <a:endParaRPr b="1"/>
          </a:p>
        </p:txBody>
      </p:sp>
      <p:sp>
        <p:nvSpPr>
          <p:cNvPr id="2339" name="Google Shape;2339;p13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Methods Used to </a:t>
            </a:r>
            <a:r>
              <a:rPr b="1" lang="en-US"/>
              <a:t>Avoiding Detect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" name="Google Shape;234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46" name="Google Shape;2346;p138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7" name="Google Shape;2347;p138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39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53" name="Google Shape;2353;p13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139"/>
          <p:cNvSpPr txBox="1"/>
          <p:nvPr/>
        </p:nvSpPr>
        <p:spPr>
          <a:xfrm>
            <a:off x="17827675" y="1542051"/>
            <a:ext cx="6030300" cy="110130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Roboto"/>
                <a:ea typeface="Roboto"/>
                <a:cs typeface="Roboto"/>
                <a:sym typeface="Roboto"/>
              </a:rPr>
              <a:t>Address Range: 192.168.1.0/24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Roboto"/>
                <a:ea typeface="Roboto"/>
                <a:cs typeface="Roboto"/>
                <a:sym typeface="Roboto"/>
              </a:rPr>
              <a:t>Netmask: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Roboto"/>
                <a:ea typeface="Roboto"/>
                <a:cs typeface="Roboto"/>
                <a:sym typeface="Roboto"/>
              </a:rPr>
              <a:t>Gateway: 192.168.1.1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Roboto"/>
                <a:ea typeface="Roboto"/>
                <a:cs typeface="Roboto"/>
                <a:sym typeface="Roboto"/>
              </a:rPr>
              <a:t>IPv4: 192.168.1.110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Roboto"/>
                <a:ea typeface="Roboto"/>
                <a:cs typeface="Roboto"/>
                <a:sym typeface="Roboto"/>
              </a:rPr>
              <a:t>OS: Debian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Roboto"/>
                <a:ea typeface="Roboto"/>
                <a:cs typeface="Roboto"/>
                <a:sym typeface="Roboto"/>
              </a:rPr>
              <a:t>Hostname: target1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Roboto"/>
                <a:ea typeface="Roboto"/>
                <a:cs typeface="Roboto"/>
                <a:sym typeface="Roboto"/>
              </a:rPr>
              <a:t>IPv4: 192.168.1.115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Roboto"/>
                <a:ea typeface="Roboto"/>
                <a:cs typeface="Roboto"/>
                <a:sym typeface="Roboto"/>
              </a:rPr>
              <a:t>OS: Debian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Roboto"/>
                <a:ea typeface="Roboto"/>
                <a:cs typeface="Roboto"/>
                <a:sym typeface="Roboto"/>
              </a:rPr>
              <a:t>Hostname: target2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Roboto"/>
                <a:ea typeface="Roboto"/>
                <a:cs typeface="Roboto"/>
                <a:sym typeface="Roboto"/>
              </a:rPr>
              <a:t>IPv4: 192.168.1.100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Roboto"/>
                <a:ea typeface="Roboto"/>
                <a:cs typeface="Roboto"/>
                <a:sym typeface="Roboto"/>
              </a:rPr>
              <a:t>OS:Ubuntu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Roboto"/>
                <a:ea typeface="Roboto"/>
                <a:cs typeface="Roboto"/>
                <a:sym typeface="Roboto"/>
              </a:rPr>
              <a:t>Hostname: </a:t>
            </a:r>
            <a:r>
              <a:rPr lang="en-US" sz="2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Kibana/Elasticsearch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Roboto"/>
                <a:ea typeface="Roboto"/>
                <a:cs typeface="Roboto"/>
                <a:sym typeface="Roboto"/>
              </a:rPr>
              <a:t>IPv4: 192.168.1.105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Roboto"/>
                <a:ea typeface="Roboto"/>
                <a:cs typeface="Roboto"/>
                <a:sym typeface="Roboto"/>
              </a:rPr>
              <a:t>OS:Ubuntu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Roboto"/>
                <a:ea typeface="Roboto"/>
                <a:cs typeface="Roboto"/>
                <a:sym typeface="Roboto"/>
              </a:rPr>
              <a:t>Hostname: Capstone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IPv4: 192.168.1.90</a:t>
            </a:r>
            <a:endParaRPr sz="2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OS:Debian</a:t>
            </a:r>
            <a:endParaRPr sz="2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Hostname: Kali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5" name="Google Shape;235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250" y="1860175"/>
            <a:ext cx="16843819" cy="108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250" y="1860175"/>
            <a:ext cx="16843819" cy="108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250" y="2085788"/>
            <a:ext cx="15909255" cy="103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1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</a:t>
            </a:r>
            <a:r>
              <a:rPr lang="en-US"/>
              <a:t>: Target 1</a:t>
            </a:r>
            <a:endParaRPr/>
          </a:p>
        </p:txBody>
      </p:sp>
      <p:sp>
        <p:nvSpPr>
          <p:cNvPr id="2363" name="Google Shape;2363;p1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4" name="Google Shape;2364;p14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5" name="Google Shape;2365;p140"/>
          <p:cNvGraphicFramePr/>
          <p:nvPr/>
        </p:nvGraphicFramePr>
        <p:xfrm>
          <a:off x="1176950" y="371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{DCF4291D-9BC2-4652-9FDF-759EA9D354C6}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michael had weak password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was his User ID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Easily exploited login credentials to logon to the Wordpress server over SSH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Config File had invalid permissions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wp-config.php was world readable and contained the DB login credentials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was able to read hashed passwords in the WORDPRESS database.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in Wordpress database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Ran John the Ripper against hashed passwords and cracked Steven’s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the admin pages for the Wordpress server.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was vulnerable to wpscan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Provided user names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Provided user names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0" name="Google Shape;237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1" name="Google Shape;2371;p14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72" name="Google Shape;2372;p141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3" name="Google Shape;2373;p141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1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Port Scanning</a:t>
            </a:r>
            <a:endParaRPr/>
          </a:p>
        </p:txBody>
      </p:sp>
      <p:sp>
        <p:nvSpPr>
          <p:cNvPr id="2379" name="Google Shape;2379;p1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0" name="Google Shape;2380;p14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We used nmap to determine open ports and services running on target 1.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81" name="Google Shape;238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850" y="4158675"/>
            <a:ext cx="13662276" cy="89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1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Weak password for user michael</a:t>
            </a:r>
            <a:endParaRPr/>
          </a:p>
        </p:txBody>
      </p:sp>
      <p:sp>
        <p:nvSpPr>
          <p:cNvPr id="2387" name="Google Shape;2387;p1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8" name="Google Shape;2388;p143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Weak password for user michael (password = login ID).  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Was able to login as michael on the target system using ssh with cracked password.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No need for a screen shot.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1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Wordpress Config File had invalid permissions</a:t>
            </a:r>
            <a:endParaRPr/>
          </a:p>
        </p:txBody>
      </p:sp>
      <p:sp>
        <p:nvSpPr>
          <p:cNvPr id="2394" name="Google Shape;2394;p1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5" name="Google Shape;2395;p14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Permissions for /var/www/html/wordpress/wp-config.php was set to 777, which allows all logged on users to read and update the file.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 information in the file provided Mysql database connection and authentication information.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96" name="Google Shape;2396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538" y="7841650"/>
            <a:ext cx="20350475" cy="182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